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9" r:id="rId2"/>
    <p:sldId id="284" r:id="rId3"/>
    <p:sldId id="285" r:id="rId4"/>
    <p:sldId id="270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71" r:id="rId13"/>
    <p:sldId id="272" r:id="rId14"/>
    <p:sldId id="274" r:id="rId15"/>
    <p:sldId id="276" r:id="rId16"/>
  </p:sldIdLst>
  <p:sldSz cx="9144000" cy="5143500" type="screen16x9"/>
  <p:notesSz cx="6858000" cy="9144000"/>
  <p:custDataLst>
    <p:tags r:id="rId1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Söderkvist" initials="MS" lastIdx="9" clrIdx="0">
    <p:extLst>
      <p:ext uri="{19B8F6BF-5375-455C-9EA6-DF929625EA0E}">
        <p15:presenceInfo xmlns:p15="http://schemas.microsoft.com/office/powerpoint/2012/main" userId="S-1-5-21-1948194976-2510558922-1916008050-1077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8489"/>
    <a:srgbClr val="65656C"/>
    <a:srgbClr val="D02F80"/>
    <a:srgbClr val="1954A6"/>
    <a:srgbClr val="5E87C0"/>
    <a:srgbClr val="2191C4"/>
    <a:srgbClr val="D95999"/>
    <a:srgbClr val="62922E"/>
    <a:srgbClr val="AFC92B"/>
    <a:srgbClr val="D85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95569" autoAdjust="0"/>
  </p:normalViewPr>
  <p:slideViewPr>
    <p:cSldViewPr snapToGrid="0">
      <p:cViewPr varScale="1">
        <p:scale>
          <a:sx n="105" d="100"/>
          <a:sy n="105" d="100"/>
        </p:scale>
        <p:origin x="86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960A68EE-FC1D-154D-B0B2-8F10538CA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D638D7-DEA4-1247-A9EB-8982C7537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82C1D7-B25D-44E6-A2D0-D10D1D9E6077}" type="datetimeFigureOut">
              <a:rPr lang="en-GB"/>
              <a:pPr>
                <a:defRPr/>
              </a:pPr>
              <a:t>26/05/2021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4AEC7E-9E0A-F348-8BEB-360ABEA85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6838CD8-B67A-DE4B-9D64-CF9FD9C9A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538062-B7CA-4502-88E7-928089303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253AAA87-6F70-2F43-9A3C-FA3D36237E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5F49FED-13B4-B74A-AF1E-0B5D3706DE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D4C97F-02FF-434B-8EAA-0F723077CD05}" type="datetimeFigureOut">
              <a:rPr lang="sv-SE"/>
              <a:pPr>
                <a:defRPr/>
              </a:pPr>
              <a:t>2021-05-26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4730BF3B-6153-7140-AD57-ECE26CA8A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5D978D40-EB87-4440-802D-12F96A066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A429AAB-B1EE-6F47-B4D7-E30F7E497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43AB95-16A5-8F4F-9927-6A8C0839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811775-299A-4959-BF5A-5DFB3E75F6A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071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191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2E0D84A-3EC1-DD40-8DA6-147FB563C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D9708450-9178-2141-98CC-ED5077AF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E9331F4D-CFBF-B743-B11A-1C8047D3CFBE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58F791A-AC82-4241-9571-C01F81F86836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8947ABFC-334D-4740-BE63-0A994ACCB7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C1F2ABF-FD0A-7047-8941-99E4FF67871B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F776FDA-E8EC-9045-BD9F-45209E3A805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7024E031-C178-924F-A947-E6AB347889C7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C9F9DC5-A524-D145-9011-37CC11C6EC20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4829C5F-978F-D747-8E8C-862213367E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2B47CF5B-7594-274E-B9E9-81D1789F4950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D1A397B8-832C-BE46-B490-8871281D0DD6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DE1FD1AF-8E22-CE4C-B838-C310A32D367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DC6E4F4-0565-C244-8DCD-B715E7E69CD9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upp 14">
              <a:extLst>
                <a:ext uri="{FF2B5EF4-FFF2-40B4-BE49-F238E27FC236}">
                  <a16:creationId xmlns:a16="http://schemas.microsoft.com/office/drawing/2014/main" id="{40184570-8C9F-D547-BFCF-47EDE34BE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61EED33-3876-6C46-A702-773D24B265C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4D8A9A53-2174-6D4A-BBB7-03CDEA7B382A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3EF5D968-9105-C94D-BE78-C3D31395CC25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C212671-72CA-9245-919A-6FA7C159FA15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A60D9C3-D2EA-4D42-87B8-128A9096F2C9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E94F348-690F-E540-9093-1C49199F26C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0F47886B-9D67-8945-B978-E3C38999542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B6E087E5-ED56-1F44-AB4D-4E5DC58625B2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EAE9DDC-8E15-554D-A9F9-32C9FD82130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" name="Grupp 15">
              <a:extLst>
                <a:ext uri="{FF2B5EF4-FFF2-40B4-BE49-F238E27FC236}">
                  <a16:creationId xmlns:a16="http://schemas.microsoft.com/office/drawing/2014/main" id="{BBD191D5-8184-A045-B6FE-5411D0DCF5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8DFBCE1C-D3B2-5F49-A340-D59567749FA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1A697A31-3F22-3D42-AAC2-3D75D7AB397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1533B9DF-99E0-F148-98DF-1AE4E0DCB22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C0994CB-1562-C84A-BC07-C3E433681627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1C45B92F-660A-FE46-AB66-EC8D8127EEE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6BFB85B6-8991-7A40-9E36-70642CC3997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DA01DD59-2BF2-D44E-92BC-D4F5118FF53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044860E-CE54-C645-8C96-DCC0027B3850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040B73E1-2341-A342-9BFA-9F9DC4E47D90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C01C7D92-822D-F247-888A-51CDBE320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65FEDA4E-E961-0D49-94DF-571AD02244A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E90C081-1629-9147-9B51-6494A7B4DB18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EEB32951-A8BB-ED4E-BAAB-C0E1FE85F8EB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0A8A807A-65D9-C54E-98D6-5949FCEA8DFA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C94C2C1C-9987-A64A-A424-C3C8AAF83EAE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BA62EF01-C788-684D-AEAC-5899616A01B7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52962C9-79CF-D24A-AFEF-4F2634BF4BF0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CF48E26C-2B9A-4442-BC4B-E4588287A02E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0DCEE72-5D28-C148-828F-B74EE134472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23" name="Rak 122">
            <a:extLst>
              <a:ext uri="{FF2B5EF4-FFF2-40B4-BE49-F238E27FC236}">
                <a16:creationId xmlns:a16="http://schemas.microsoft.com/office/drawing/2014/main" id="{5097A8E5-A6B9-EE40-A302-C6CF112729E0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gray">
          <a:xfrm>
            <a:off x="-1376363" y="4197350"/>
            <a:ext cx="0" cy="0"/>
          </a:xfrm>
          <a:prstGeom prst="line">
            <a:avLst/>
          </a:prstGeom>
          <a:noFill/>
          <a:ln w="3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3" name="AutoShape 14"/>
          <p:cNvSpPr>
            <a:spLocks noChangeAspect="1" noChangeArrowheads="1" noTextEdit="1"/>
          </p:cNvSpPr>
          <p:nvPr/>
        </p:nvSpPr>
        <p:spPr bwMode="auto">
          <a:xfrm>
            <a:off x="-3582988" y="3049588"/>
            <a:ext cx="145081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  <p:pic>
        <p:nvPicPr>
          <p:cNvPr id="5" name="Bildobjekt 1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051" y="333780"/>
            <a:ext cx="13811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objekt 18">
            <a:extLst>
              <a:ext uri="{FF2B5EF4-FFF2-40B4-BE49-F238E27FC236}">
                <a16:creationId xmlns:a16="http://schemas.microsoft.com/office/drawing/2014/main" id="{9818D67E-72BB-EF4D-8650-DA1146FF8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0863DBC1-93FB-FC4F-8A6E-D08EB15A346A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016C568-ADC6-B448-9875-EC43010139E3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15EAD1A5-2C50-F14C-A922-42AECE9F7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25FD33E-FA80-8E47-89FC-DCCC2A3C2D1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8F10E0A5-B8EE-BE47-BC4E-24E1DDB174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28EFCF7D-6529-C142-93C9-90598C42E62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9AF22970-B936-314A-824B-D4DF2AC4B85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60A421F4-0D3B-8043-8234-162B9DF4AEA4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2DB35B1D-2369-204C-9135-78149F46965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F51D08D7-925E-C84D-8090-F610717A86D9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E8F003AD-FABE-EE4D-BA89-B2742335EC11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ABB6F5C6-C885-7942-A935-9C0B32B8A98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6" name="Grupp 25">
              <a:extLst>
                <a:ext uri="{FF2B5EF4-FFF2-40B4-BE49-F238E27FC236}">
                  <a16:creationId xmlns:a16="http://schemas.microsoft.com/office/drawing/2014/main" id="{E37A3EC7-B403-FB41-9F91-C41E66E1C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5D35AD7-6B39-F943-A943-C994051A3591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F607BB48-BBCD-3647-80C2-C6260F62508D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A00F74D-012D-744D-8CD4-86F3025176A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25EFBEB2-E669-4441-A2A7-8EA23B468366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478148B7-7D92-B443-9A7B-461278601A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33F102BC-AE06-C04F-ABBD-6954A9357DA6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F1168AA4-3F32-6345-AEAD-E2EF2358B8F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EF2E7D3E-0E67-9A48-85F5-C51E73D428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34ECFF50-188A-EF4D-ABC2-ECFAF9D440A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68676DE-7159-B449-A14D-06BBB64EC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A435E150-EB57-B44A-8293-2C19C271A95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53C0B4FF-3765-4840-8E0A-9AA936D37216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A60EFB5C-D38B-D849-AB68-371460E2B1D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71C6519-4CCC-D74C-A050-B08BE3BFE6AE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625C522-5195-CA45-9C5A-7279ED5AF4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B21F9AF9-65C3-BA4E-9064-122DC8A4A49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D8AAB2F-C807-4C4C-871F-F2E3846FF9FC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0CCC44B3-D0FF-D14E-A1C6-B6CFB2D233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3E7AF6E4-A19E-CB48-A8B3-F17A97DA27E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8" name="Grupp 27">
              <a:extLst>
                <a:ext uri="{FF2B5EF4-FFF2-40B4-BE49-F238E27FC236}">
                  <a16:creationId xmlns:a16="http://schemas.microsoft.com/office/drawing/2014/main" id="{4D7939D2-013B-8D43-AF56-65E8308D4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2B38132A-7F88-3148-A4FC-2DA07E2A634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209F07D-76ED-C14B-B4D2-A7765896DE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32CA292-5FF0-A747-8736-F788E8B5030A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AF774941-1457-FE4F-99C0-D11026CE8C8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A552B882-FA01-D642-91BA-E072AF506A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10860FD5-FD3F-A44E-A3A2-6ACBE91E3C4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7864E4F5-5000-7D43-8D12-8117255CB09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63FCD91C-D163-694C-A6A2-A8777BB9D7EF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C530E33C-0CCE-EA45-BFBA-21B929A17D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65" name="Rak 64">
            <a:extLst>
              <a:ext uri="{FF2B5EF4-FFF2-40B4-BE49-F238E27FC236}">
                <a16:creationId xmlns:a16="http://schemas.microsoft.com/office/drawing/2014/main" id="{FFF58A14-E24D-2646-87F0-D570B46FC445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ubrik 1">
            <a:extLst>
              <a:ext uri="{FF2B5EF4-FFF2-40B4-BE49-F238E27FC236}">
                <a16:creationId xmlns:a16="http://schemas.microsoft.com/office/drawing/2014/main" id="{3997965E-37C7-4D41-8C47-88DEC7D855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67" name="Underrubrik 2">
            <a:extLst>
              <a:ext uri="{FF2B5EF4-FFF2-40B4-BE49-F238E27FC236}">
                <a16:creationId xmlns:a16="http://schemas.microsoft.com/office/drawing/2014/main" id="{BE9565E6-B7A1-5E48-B793-BFB8048C9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8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0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6000"/>
            <a:ext cx="3427344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116000"/>
            <a:ext cx="3427341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458000"/>
            <a:ext cx="3427344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458000"/>
            <a:ext cx="3427341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5036AF80-4CD2-454D-A2BD-8376F1D8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051200"/>
            <a:ext cx="3427342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D1EFFC8-506E-5A4A-B12B-1ED4D1958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051200"/>
            <a:ext cx="3427341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595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45677C-6021-4B4B-8D00-4AA6DB0D4902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2688"/>
            <a:ext cx="8642350" cy="3541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3342"/>
            <a:ext cx="4282057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F471D766-023C-E042-B60C-5AA70DCA1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119" y="1183342"/>
            <a:ext cx="4282055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5EB1E9-4E18-5549-8E17-04A05D374244}" type="datetime1">
              <a:rPr lang="sv-SE" smtClean="0"/>
              <a:t>2021-05-26</a:t>
            </a:fld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8FC9BCA9-8112-B140-ADE9-6824270029CC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C0A999-4F7B-8C4E-8149-C4EAA0A4A500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69D53D63-D667-E84D-A90C-8D11EC9E4B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B6D8BC4-515D-A14B-BF16-35FC559D15C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A8074B4-32D4-7D4D-99B1-C1E5BCA4C29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5DF1CC6E-E23D-7846-B935-B6D685DE5D3F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E0344D03-8FC1-6B4D-BBDE-3DAE45779BC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ADEEFC8-FFFE-B543-9D4F-F5E7FFED095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F8D556CD-9A22-3549-83E4-AC3754C40CA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483B93B1-26EF-844F-BD73-0AB10B74D5DE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54D47BB5-122C-2748-A219-5604D6DB5EAD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39F3589B-0BFD-5640-9CF3-FAF5F7063F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BFB3C6E5-14B8-784E-8FB1-95AADD256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FF3B2D3-7968-8841-B69E-C92F6F38316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C6FD4FD-051C-7D44-A009-64B5F0CF97F5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122B4FC-27BC-B84C-9081-BA4D2B8110D6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C2B70FAB-C9FA-2A44-9029-57E8DB422861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A5278468-9F40-3949-88D4-236CB2B2ABC3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14A7F17F-2E72-7B46-9CD0-02CCB8739BB5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3801361-770D-6F40-89DC-EB545DDB8AFF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08944139-F9F3-7943-BCEB-BE4B04164A2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3A4FBAF0-741B-2149-90C7-535640089BF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0" name="Grupp 19">
              <a:extLst>
                <a:ext uri="{FF2B5EF4-FFF2-40B4-BE49-F238E27FC236}">
                  <a16:creationId xmlns:a16="http://schemas.microsoft.com/office/drawing/2014/main" id="{58807A2E-9697-D74B-98B0-162AE36550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81418C15-36C2-3E44-A14C-7074CE448558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44833AF8-4999-7D4F-AE3B-8B0F9A33DFD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FF4139E5-A452-9845-824A-43F6502DE50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183BB7F3-8509-4B45-9508-7FA6F428C163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DE036BB2-A884-814F-B716-7468FF3E1938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C10D231-9633-4D40-8745-05CD67ACEB5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23A536BF-0D41-6E4F-985C-BE1F16D015F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BA63BD33-740B-0441-BEB3-D86ED464D5A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56D57299-ADB2-AF45-A47F-34F0365988C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50B193BD-04F2-AD45-A802-45224EFD4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B412C8AC-CE2A-8848-A20D-226D21F4CB5C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FC864472-CE46-9A45-8003-AF4F1FF1F46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55052CE-8A2D-5242-87E6-5FAE68A5F45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5C802A8-B3EB-504F-B960-8D1EB66A1C5F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85EABCF9-7B70-3043-AFE1-619D293FE11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79CB243-E35B-754D-AE34-43FD1DBAB31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236D23C6-AA93-C048-892B-A29832BC0F45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099F8E46-00A7-9B49-BA0B-443C1B18F619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1F014AEE-BA9C-5B4F-A52F-FFC2BFC66238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0" name="Rak 9">
            <a:extLst>
              <a:ext uri="{FF2B5EF4-FFF2-40B4-BE49-F238E27FC236}">
                <a16:creationId xmlns:a16="http://schemas.microsoft.com/office/drawing/2014/main" id="{F42879D5-222F-0640-AA87-3AC584B52044}"/>
              </a:ext>
            </a:extLst>
          </p:cNvPr>
          <p:cNvCxnSpPr>
            <a:cxnSpLocks/>
          </p:cNvCxnSpPr>
          <p:nvPr/>
        </p:nvCxnSpPr>
        <p:spPr>
          <a:xfrm>
            <a:off x="1625600" y="27255788"/>
            <a:ext cx="39577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35A3ADBA-25A7-C947-B502-691111D0D9E5}"/>
              </a:ext>
            </a:extLst>
          </p:cNvPr>
          <p:cNvCxnSpPr>
            <a:cxnSpLocks/>
          </p:cNvCxnSpPr>
          <p:nvPr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85D31C7-D918-594B-BEA4-908A2623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6CF093-1E8D-FF4F-B3C9-72A2B081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112400"/>
            <a:ext cx="7572358" cy="36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E4CD63-A723-E743-A7FA-6B31200F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848489"/>
                </a:solidFill>
              </a:defRPr>
            </a:lvl1pPr>
          </a:lstStyle>
          <a:p>
            <a:fld id="{832A3DEB-92BA-404E-9210-96F4218B7138}" type="datetime1">
              <a:rPr lang="sv-SE" smtClean="0"/>
              <a:t>2021-05-26</a:t>
            </a:fld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4A7B9-8441-734E-B26B-9C9C5C04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rgbClr val="848489"/>
                </a:solidFill>
              </a:defRPr>
            </a:lvl1pPr>
          </a:lstStyle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86" r:id="rId3"/>
    <p:sldLayoutId id="2147483800" r:id="rId4"/>
    <p:sldLayoutId id="2147483801" r:id="rId5"/>
    <p:sldLayoutId id="2147483803" r:id="rId6"/>
    <p:sldLayoutId id="2147483802" r:id="rId7"/>
    <p:sldLayoutId id="21474837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69925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&gt;"/>
        <a:tabLst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846138" indent="-17621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12838" indent="-2667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36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42" userDrawn="1">
          <p15:clr>
            <a:srgbClr val="F26B43"/>
          </p15:clr>
        </p15:guide>
        <p15:guide id="7" pos="158" userDrawn="1">
          <p15:clr>
            <a:srgbClr val="F26B43"/>
          </p15:clr>
        </p15:guide>
        <p15:guide id="9" orient="horz" pos="584" userDrawn="1">
          <p15:clr>
            <a:srgbClr val="F26B43"/>
          </p15:clr>
        </p15:guide>
        <p15:guide id="10" orient="horz" pos="156" userDrawn="1">
          <p15:clr>
            <a:srgbClr val="F26B43"/>
          </p15:clr>
        </p15:guide>
        <p15:guide id="11" pos="5602" userDrawn="1">
          <p15:clr>
            <a:srgbClr val="F26B43"/>
          </p15:clr>
        </p15:guide>
        <p15:guide id="12" pos="667" userDrawn="1">
          <p15:clr>
            <a:srgbClr val="F26B43"/>
          </p15:clr>
        </p15:guide>
        <p15:guide id="13" pos="580" userDrawn="1">
          <p15:clr>
            <a:srgbClr val="F26B43"/>
          </p15:clr>
        </p15:guide>
        <p15:guide id="15" orient="horz" pos="3085" userDrawn="1">
          <p15:clr>
            <a:srgbClr val="F26B43"/>
          </p15:clr>
        </p15:guide>
        <p15:guide id="16" orient="horz" pos="2976" userDrawn="1">
          <p15:clr>
            <a:srgbClr val="F26B43"/>
          </p15:clr>
        </p15:guide>
        <p15:guide id="17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avi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7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avi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>
            <a:extLst>
              <a:ext uri="{FF2B5EF4-FFF2-40B4-BE49-F238E27FC236}">
                <a16:creationId xmlns:a16="http://schemas.microsoft.com/office/drawing/2014/main" id="{ACAF27B9-EB33-441E-BD8F-D77E25D81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1988"/>
            <a:ext cx="9194400" cy="529503"/>
          </a:xfrm>
        </p:spPr>
        <p:txBody>
          <a:bodyPr/>
          <a:lstStyle/>
          <a:p>
            <a:pPr algn="ctr"/>
            <a:r>
              <a:rPr lang="en-US" sz="2000"/>
              <a:t>Photo-Anime Translation based on Cycle-Consistent Adversarial Networks</a:t>
            </a:r>
            <a:endParaRPr lang="en-GB" sz="2000"/>
          </a:p>
        </p:txBody>
      </p:sp>
      <p:sp>
        <p:nvSpPr>
          <p:cNvPr id="5" name="Underrubrik 2">
            <a:extLst>
              <a:ext uri="{FF2B5EF4-FFF2-40B4-BE49-F238E27FC236}">
                <a16:creationId xmlns:a16="http://schemas.microsoft.com/office/drawing/2014/main" id="{6ABDF943-75E6-420D-95E7-4E935F53F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92" y="1467147"/>
            <a:ext cx="7038816" cy="683974"/>
          </a:xfrm>
        </p:spPr>
        <p:txBody>
          <a:bodyPr/>
          <a:lstStyle/>
          <a:p>
            <a:pPr algn="ctr"/>
            <a:r>
              <a:rPr lang="en-GB" sz="1600" dirty="0"/>
              <a:t>Project of DD2424 D</a:t>
            </a:r>
            <a:r>
              <a:rPr lang="en-US" altLang="zh-CN" sz="1600" dirty="0" err="1"/>
              <a:t>eep</a:t>
            </a:r>
            <a:r>
              <a:rPr lang="en-US" altLang="zh-CN" sz="1600" dirty="0"/>
              <a:t> Learning in Data Science, </a:t>
            </a:r>
            <a:r>
              <a:rPr lang="en-GB" sz="1600" dirty="0"/>
              <a:t>Group 7</a:t>
            </a:r>
          </a:p>
          <a:p>
            <a:pPr algn="ctr"/>
            <a:r>
              <a:rPr lang="en-GB" sz="1600" dirty="0" err="1"/>
              <a:t>Yiming</a:t>
            </a:r>
            <a:r>
              <a:rPr lang="en-GB" sz="1600" dirty="0"/>
              <a:t> Hu        Jia Fu        Jiarui Tan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18F87-6E4D-4700-8C08-AA488CC472D7}"/>
              </a:ext>
            </a:extLst>
          </p:cNvPr>
          <p:cNvSpPr txBox="1"/>
          <p:nvPr/>
        </p:nvSpPr>
        <p:spPr>
          <a:xfrm>
            <a:off x="1571172" y="2216948"/>
            <a:ext cx="7253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https://github.com/Mrstarr/CycleGAN-project</a:t>
            </a:r>
          </a:p>
        </p:txBody>
      </p:sp>
    </p:spTree>
    <p:extLst>
      <p:ext uri="{BB962C8B-B14F-4D97-AF65-F5344CB8AC3E}">
        <p14:creationId xmlns:p14="http://schemas.microsoft.com/office/powerpoint/2010/main" val="79248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620A2E57-BC3E-D844-9964-DB4F161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AFE7783-1343-48E2-9C66-694E024B892D}"/>
              </a:ext>
            </a:extLst>
          </p:cNvPr>
          <p:cNvSpPr/>
          <p:nvPr/>
        </p:nvSpPr>
        <p:spPr>
          <a:xfrm>
            <a:off x="5336514" y="1822677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C6020-544B-4834-BE07-5B11BC1E9649}"/>
              </a:ext>
            </a:extLst>
          </p:cNvPr>
          <p:cNvSpPr/>
          <p:nvPr/>
        </p:nvSpPr>
        <p:spPr>
          <a:xfrm>
            <a:off x="5887771" y="1768146"/>
            <a:ext cx="943428" cy="303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FakeB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5425B-76F7-4D0E-B633-8759E3ABA97F}"/>
              </a:ext>
            </a:extLst>
          </p:cNvPr>
          <p:cNvSpPr/>
          <p:nvPr/>
        </p:nvSpPr>
        <p:spPr>
          <a:xfrm>
            <a:off x="2259484" y="1768148"/>
            <a:ext cx="943428" cy="3039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RealB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E92FD-8574-4991-ACD1-64F4185B0385}"/>
              </a:ext>
            </a:extLst>
          </p:cNvPr>
          <p:cNvSpPr txBox="1"/>
          <p:nvPr/>
        </p:nvSpPr>
        <p:spPr>
          <a:xfrm>
            <a:off x="5939400" y="3877921"/>
            <a:ext cx="27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identity loss</a:t>
            </a:r>
            <a:endParaRPr lang="zh-CN" altLang="en-US" sz="2400" dirty="0">
              <a:latin typeface="Cambria Math" panose="02040503050406030204" pitchFamily="18" charset="0"/>
              <a:ea typeface="+mj-e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D256F9-6EAD-4319-9FD8-D5D256BB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11" y="3883784"/>
            <a:ext cx="4821918" cy="48161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E7588EC-E462-47F6-AEED-E3EA571D91AD}"/>
              </a:ext>
            </a:extLst>
          </p:cNvPr>
          <p:cNvSpPr/>
          <p:nvPr/>
        </p:nvSpPr>
        <p:spPr>
          <a:xfrm>
            <a:off x="3348197" y="1822675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FD48112-5161-474E-B2D2-D778DEDACA56}"/>
              </a:ext>
            </a:extLst>
          </p:cNvPr>
          <p:cNvSpPr/>
          <p:nvPr/>
        </p:nvSpPr>
        <p:spPr>
          <a:xfrm>
            <a:off x="3878114" y="1557107"/>
            <a:ext cx="1335315" cy="609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 A</a:t>
            </a:r>
            <a:r>
              <a:rPr lang="zh-CN" altLang="en-US" dirty="0"/>
              <a:t>→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165B60-D9CA-4FF7-ACB0-7C7C26DBD8F9}"/>
              </a:ext>
            </a:extLst>
          </p:cNvPr>
          <p:cNvSpPr/>
          <p:nvPr/>
        </p:nvSpPr>
        <p:spPr>
          <a:xfrm>
            <a:off x="4319592" y="2915068"/>
            <a:ext cx="4972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FD5070-9EE7-4725-80B0-618E849027C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716686" y="2166707"/>
            <a:ext cx="1602906" cy="1102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D58B88-E4F4-4A0B-BF5F-23A7E0E03493}"/>
              </a:ext>
            </a:extLst>
          </p:cNvPr>
          <p:cNvCxnSpPr>
            <a:cxnSpLocks/>
          </p:cNvCxnSpPr>
          <p:nvPr/>
        </p:nvCxnSpPr>
        <p:spPr>
          <a:xfrm flipH="1">
            <a:off x="4924444" y="2166707"/>
            <a:ext cx="1450413" cy="106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4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620A2E57-BC3E-D844-9964-DB4F161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65A177-881D-41DC-8897-E6AFF6B0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387" y="1387822"/>
            <a:ext cx="6170386" cy="141449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48062C6-57B4-47BF-88AD-CAD4E120D57D}"/>
              </a:ext>
            </a:extLst>
          </p:cNvPr>
          <p:cNvSpPr/>
          <p:nvPr/>
        </p:nvSpPr>
        <p:spPr>
          <a:xfrm>
            <a:off x="641571" y="1790271"/>
            <a:ext cx="1335315" cy="609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</a:t>
            </a:r>
            <a:endParaRPr lang="zh-CN" alt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92408C9-4684-401D-8708-AB64EBBFEAC6}"/>
              </a:ext>
            </a:extLst>
          </p:cNvPr>
          <p:cNvSpPr/>
          <p:nvPr/>
        </p:nvSpPr>
        <p:spPr>
          <a:xfrm>
            <a:off x="514572" y="3479561"/>
            <a:ext cx="1589314" cy="609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Discriminator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EED42-4D74-4576-8F60-D2F8925F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429" y="3264516"/>
            <a:ext cx="4737372" cy="13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C6A4C12E-7315-4436-8DB8-F28094E5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Experiments and Results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26E736-E311-474F-92A7-DE1AFE9D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47" y="1274718"/>
            <a:ext cx="3016531" cy="31406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2EFD5B-0A4B-4F07-BB2E-8D10B9F45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r="945"/>
          <a:stretch/>
        </p:blipFill>
        <p:spPr>
          <a:xfrm>
            <a:off x="4485600" y="1274718"/>
            <a:ext cx="3881986" cy="28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brik 10">
            <a:extLst>
              <a:ext uri="{FF2B5EF4-FFF2-40B4-BE49-F238E27FC236}">
                <a16:creationId xmlns:a16="http://schemas.microsoft.com/office/drawing/2014/main" id="{CC240040-8262-424E-B1F5-E715C0D8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Training </a:t>
            </a:r>
            <a:r>
              <a:rPr lang="en-GB" altLang="zh-CN"/>
              <a:t>Stabilization </a:t>
            </a:r>
            <a:r>
              <a:rPr lang="en-GB"/>
              <a:t>and Fourier Analysis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D66186E-55EE-574F-9820-60F3DBCBFE7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248F9FF4-FF86-B647-AB69-EA70FD57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C72680-9774-4A54-9C69-76337E72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5" y="1630125"/>
            <a:ext cx="3897708" cy="2296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E28ABC-C96F-41EA-AF9E-C54D978E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82" y="2031357"/>
            <a:ext cx="3287813" cy="5505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87BAED-3DDC-4203-89D2-4E426BDA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28" y="2906824"/>
            <a:ext cx="4041320" cy="13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79707BF9-58EB-454D-B430-AC2DE03F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Comparison with latest works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E2BCFE-8676-A348-AF96-83861126C7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0800158-0EC8-D040-A057-34B84D5F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BA7D34-1C05-4F31-B187-6AD1FB39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44" y="1368000"/>
            <a:ext cx="6835111" cy="2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1271880-2EA2-4E26-A689-819A58E16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478" y="1149380"/>
            <a:ext cx="8181215" cy="643695"/>
          </a:xfrm>
        </p:spPr>
        <p:txBody>
          <a:bodyPr/>
          <a:lstStyle/>
          <a:p>
            <a:pPr algn="ctr"/>
            <a:r>
              <a:rPr lang="en-US" altLang="zh-CN" sz="4800" dirty="0"/>
              <a:t>Thank you!</a:t>
            </a:r>
            <a:endParaRPr lang="zh-CN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2C69B-7C6B-4CD0-A652-4515D8C6434C}"/>
              </a:ext>
            </a:extLst>
          </p:cNvPr>
          <p:cNvSpPr txBox="1"/>
          <p:nvPr/>
        </p:nvSpPr>
        <p:spPr>
          <a:xfrm>
            <a:off x="1546979" y="2115347"/>
            <a:ext cx="7253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https://github.com/Mrstarr/CycleGAN-project</a:t>
            </a:r>
          </a:p>
        </p:txBody>
      </p:sp>
    </p:spTree>
    <p:extLst>
      <p:ext uri="{BB962C8B-B14F-4D97-AF65-F5344CB8AC3E}">
        <p14:creationId xmlns:p14="http://schemas.microsoft.com/office/powerpoint/2010/main" val="25250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5151A4-8B0B-4DC6-A8B4-6B2CA83BFC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2021-05-26</a:t>
            </a:fld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00E9E5-3A56-4F12-BE69-26D79A74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2" name="original">
            <a:hlinkClick r:id="" action="ppaction://media"/>
            <a:extLst>
              <a:ext uri="{FF2B5EF4-FFF2-40B4-BE49-F238E27FC236}">
                <a16:creationId xmlns:a16="http://schemas.microsoft.com/office/drawing/2014/main" id="{211EEC7E-5F9E-4DEB-88E2-A32243861E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75693"/>
            <a:ext cx="4562828" cy="2566591"/>
          </a:xfrm>
          <a:prstGeom prst="rect">
            <a:avLst/>
          </a:prstGeom>
        </p:spPr>
      </p:pic>
      <p:pic>
        <p:nvPicPr>
          <p:cNvPr id="5" name="project(1)">
            <a:hlinkClick r:id="" action="ppaction://media"/>
            <a:extLst>
              <a:ext uri="{FF2B5EF4-FFF2-40B4-BE49-F238E27FC236}">
                <a16:creationId xmlns:a16="http://schemas.microsoft.com/office/drawing/2014/main" id="{4C41A2EF-2636-4DC6-95C7-79477DCF54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62827" y="1175693"/>
            <a:ext cx="4581173" cy="25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3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5151A4-8B0B-4DC6-A8B4-6B2CA83BFC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2021-05-26</a:t>
            </a:fld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00E9E5-3A56-4F12-BE69-26D79A74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original_1">
            <a:hlinkClick r:id="" action="ppaction://media"/>
            <a:extLst>
              <a:ext uri="{FF2B5EF4-FFF2-40B4-BE49-F238E27FC236}">
                <a16:creationId xmlns:a16="http://schemas.microsoft.com/office/drawing/2014/main" id="{BE06C3D6-AE52-4AF7-8A56-8A459DEFAE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25" y="1160961"/>
            <a:ext cx="4572000" cy="2571750"/>
          </a:xfrm>
          <a:prstGeom prst="rect">
            <a:avLst/>
          </a:prstGeom>
        </p:spPr>
      </p:pic>
      <p:pic>
        <p:nvPicPr>
          <p:cNvPr id="7" name="project">
            <a:hlinkClick r:id="" action="ppaction://media"/>
            <a:extLst>
              <a:ext uri="{FF2B5EF4-FFF2-40B4-BE49-F238E27FC236}">
                <a16:creationId xmlns:a16="http://schemas.microsoft.com/office/drawing/2014/main" id="{B84E511A-B94C-4BA0-B4E1-1C793EED72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1998" y="1160959"/>
            <a:ext cx="4572002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1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</p:spPr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009892-5FB8-48C3-88F3-F3A47D9A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00" y="1265984"/>
            <a:ext cx="2641500" cy="14836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66D40B-01E2-44EF-8F52-CA62F1C6E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32" b="13079"/>
          <a:stretch/>
        </p:blipFill>
        <p:spPr>
          <a:xfrm>
            <a:off x="915300" y="2762562"/>
            <a:ext cx="2641500" cy="14707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E5E604-E9C8-45C0-B73D-F2E40914B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60"/>
          <a:stretch/>
        </p:blipFill>
        <p:spPr>
          <a:xfrm>
            <a:off x="3556800" y="1253048"/>
            <a:ext cx="1584002" cy="299686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6DE0F0-BD40-4928-A672-EE2527BA1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577" y="1183610"/>
            <a:ext cx="1584002" cy="23294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9024F7E-8994-4B1A-B490-F76191C7F95B}"/>
              </a:ext>
            </a:extLst>
          </p:cNvPr>
          <p:cNvSpPr txBox="1"/>
          <p:nvPr/>
        </p:nvSpPr>
        <p:spPr>
          <a:xfrm>
            <a:off x="5601600" y="2064539"/>
            <a:ext cx="300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Lack</a:t>
            </a:r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Then, CycleGAN!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67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</p:spPr>
        <p:txBody>
          <a:bodyPr/>
          <a:lstStyle/>
          <a:p>
            <a:r>
              <a:rPr lang="en-GB"/>
              <a:t>Data: Real2Anime2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5062FF-4B74-4F7A-B465-5E6C78A2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76" y="1218143"/>
            <a:ext cx="1079973" cy="10799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770CA0-8E86-492C-B1E2-B072A0CCA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2" y="1776151"/>
            <a:ext cx="1079973" cy="10799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6B329B-4C7A-4B26-BE82-16BE4CDD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182" y="1543830"/>
            <a:ext cx="1079973" cy="10799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7AFF77C-22DC-418F-9CFE-6EB8522D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75" y="2106516"/>
            <a:ext cx="1079973" cy="10799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4D0E00-A091-4A8B-B332-6C35481DC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59" y="1220112"/>
            <a:ext cx="1079973" cy="10799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90F97B4-862F-4C70-B31C-31983B36D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72" y="1776150"/>
            <a:ext cx="1079974" cy="10799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07372CA-35EB-4D7D-8F38-F204A6F4C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132" y="1543830"/>
            <a:ext cx="1079973" cy="10799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A0903A-4AF7-468F-ACF0-159E990FA7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37" y="2101837"/>
            <a:ext cx="1079973" cy="107997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A550FC4-29A5-47B1-905B-9DDF0A79EAD4}"/>
              </a:ext>
            </a:extLst>
          </p:cNvPr>
          <p:cNvSpPr txBox="1"/>
          <p:nvPr/>
        </p:nvSpPr>
        <p:spPr>
          <a:xfrm>
            <a:off x="668821" y="3495852"/>
            <a:ext cx="780635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err="1">
                <a:latin typeface="Consolas" panose="020B0609020204030204" pitchFamily="49" charset="0"/>
              </a:rPr>
              <a:t>trans.Compose</a:t>
            </a:r>
            <a:r>
              <a:rPr lang="en-US" altLang="zh-CN" sz="1100">
                <a:latin typeface="Consolas" panose="020B0609020204030204" pitchFamily="49" charset="0"/>
              </a:rPr>
              <a:t>([</a:t>
            </a:r>
            <a:r>
              <a:rPr lang="en-US" altLang="zh-CN" sz="1100" err="1">
                <a:latin typeface="Consolas" panose="020B0609020204030204" pitchFamily="49" charset="0"/>
              </a:rPr>
              <a:t>trans.RandomHorizontalFlip</a:t>
            </a:r>
            <a:r>
              <a:rPr lang="en-US" altLang="zh-CN" sz="1100">
                <a:latin typeface="Consolas" panose="020B0609020204030204" pitchFamily="49" charset="0"/>
              </a:rPr>
              <a:t>(),  </a:t>
            </a:r>
          </a:p>
          <a:p>
            <a:r>
              <a:rPr lang="en-US" altLang="zh-CN" sz="1100">
                <a:latin typeface="Consolas" panose="020B0609020204030204" pitchFamily="49" charset="0"/>
              </a:rPr>
              <a:t>               </a:t>
            </a:r>
            <a:r>
              <a:rPr lang="en-US" altLang="zh-CN" sz="1100" err="1">
                <a:latin typeface="Consolas" panose="020B0609020204030204" pitchFamily="49" charset="0"/>
              </a:rPr>
              <a:t>trans.Resize</a:t>
            </a:r>
            <a:r>
              <a:rPr lang="en-US" altLang="zh-CN" sz="1100">
                <a:latin typeface="Consolas" panose="020B0609020204030204" pitchFamily="49" charset="0"/>
              </a:rPr>
              <a:t>((int(</a:t>
            </a:r>
            <a:r>
              <a:rPr lang="en-US" altLang="zh-CN" sz="1100" err="1">
                <a:latin typeface="Consolas" panose="020B0609020204030204" pitchFamily="49" charset="0"/>
              </a:rPr>
              <a:t>CONFIG.size_h</a:t>
            </a:r>
            <a:r>
              <a:rPr lang="en-US" altLang="zh-CN" sz="1100">
                <a:latin typeface="Consolas" panose="020B0609020204030204" pitchFamily="49" charset="0"/>
              </a:rPr>
              <a:t> * 1.12), int(</a:t>
            </a:r>
            <a:r>
              <a:rPr lang="en-US" altLang="zh-CN" sz="1100" err="1">
                <a:latin typeface="Consolas" panose="020B0609020204030204" pitchFamily="49" charset="0"/>
              </a:rPr>
              <a:t>CONFIG.size_w</a:t>
            </a:r>
            <a:r>
              <a:rPr lang="en-US" altLang="zh-CN" sz="1100">
                <a:latin typeface="Consolas" panose="020B0609020204030204" pitchFamily="49" charset="0"/>
              </a:rPr>
              <a:t> * 1.12)), </a:t>
            </a:r>
            <a:r>
              <a:rPr lang="en-US" altLang="zh-CN" sz="1100" err="1">
                <a:latin typeface="Consolas" panose="020B0609020204030204" pitchFamily="49" charset="0"/>
              </a:rPr>
              <a:t>Image.BICUBIC</a:t>
            </a:r>
            <a:r>
              <a:rPr lang="en-US" altLang="zh-CN" sz="1100"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1100">
                <a:latin typeface="Consolas" panose="020B0609020204030204" pitchFamily="49" charset="0"/>
              </a:rPr>
              <a:t>               </a:t>
            </a:r>
            <a:r>
              <a:rPr lang="en-US" altLang="zh-CN" sz="1100" err="1">
                <a:latin typeface="Consolas" panose="020B0609020204030204" pitchFamily="49" charset="0"/>
              </a:rPr>
              <a:t>trans.RandomCrop</a:t>
            </a:r>
            <a:r>
              <a:rPr lang="en-US" altLang="zh-CN" sz="1100">
                <a:latin typeface="Consolas" panose="020B0609020204030204" pitchFamily="49" charset="0"/>
              </a:rPr>
              <a:t>((</a:t>
            </a:r>
            <a:r>
              <a:rPr lang="en-US" altLang="zh-CN" sz="1100" err="1">
                <a:latin typeface="Consolas" panose="020B0609020204030204" pitchFamily="49" charset="0"/>
              </a:rPr>
              <a:t>CONFIG.size_h</a:t>
            </a:r>
            <a:r>
              <a:rPr lang="en-US" altLang="zh-CN" sz="1100">
                <a:latin typeface="Consolas" panose="020B0609020204030204" pitchFamily="49" charset="0"/>
              </a:rPr>
              <a:t>, </a:t>
            </a:r>
            <a:r>
              <a:rPr lang="en-US" altLang="zh-CN" sz="1100" err="1">
                <a:latin typeface="Consolas" panose="020B0609020204030204" pitchFamily="49" charset="0"/>
              </a:rPr>
              <a:t>CONFIG.size_w</a:t>
            </a:r>
            <a:r>
              <a:rPr lang="en-US" altLang="zh-CN" sz="1100">
                <a:latin typeface="Consolas" panose="020B0609020204030204" pitchFamily="49" charset="0"/>
              </a:rPr>
              <a:t>)),  </a:t>
            </a:r>
          </a:p>
          <a:p>
            <a:r>
              <a:rPr lang="en-US" altLang="zh-CN" sz="1100">
                <a:latin typeface="Consolas" panose="020B0609020204030204" pitchFamily="49" charset="0"/>
              </a:rPr>
              <a:t>               </a:t>
            </a:r>
            <a:r>
              <a:rPr lang="en-US" altLang="zh-CN" sz="1100" err="1">
                <a:latin typeface="Consolas" panose="020B0609020204030204" pitchFamily="49" charset="0"/>
              </a:rPr>
              <a:t>trans.ToTensor</a:t>
            </a:r>
            <a:r>
              <a:rPr lang="en-US" altLang="zh-CN" sz="1100">
                <a:latin typeface="Consolas" panose="020B0609020204030204" pitchFamily="49" charset="0"/>
              </a:rPr>
              <a:t>(),  </a:t>
            </a:r>
          </a:p>
          <a:p>
            <a:r>
              <a:rPr lang="en-US" altLang="zh-CN" sz="1100">
                <a:latin typeface="Consolas" panose="020B0609020204030204" pitchFamily="49" charset="0"/>
              </a:rPr>
              <a:t>               </a:t>
            </a:r>
            <a:r>
              <a:rPr lang="en-US" altLang="zh-CN" sz="1100" err="1">
                <a:latin typeface="Consolas" panose="020B0609020204030204" pitchFamily="49" charset="0"/>
              </a:rPr>
              <a:t>trans.Normalize</a:t>
            </a:r>
            <a:r>
              <a:rPr lang="en-US" altLang="zh-CN" sz="1100">
                <a:latin typeface="Consolas" panose="020B0609020204030204" pitchFamily="49" charset="0"/>
              </a:rPr>
              <a:t>((0.5, 0.5, 0.5), (0.5, 0.5, 0.5))]) </a:t>
            </a:r>
          </a:p>
        </p:txBody>
      </p:sp>
    </p:spTree>
    <p:extLst>
      <p:ext uri="{BB962C8B-B14F-4D97-AF65-F5344CB8AC3E}">
        <p14:creationId xmlns:p14="http://schemas.microsoft.com/office/powerpoint/2010/main" val="251359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1D566901-0EC8-4071-AC2D-BEF017DD3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11" y="2449186"/>
            <a:ext cx="6803713" cy="2950047"/>
          </a:xfrm>
          <a:prstGeom prst="rect">
            <a:avLst/>
          </a:prstGeom>
        </p:spPr>
      </p:pic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4949520"/>
            <a:ext cx="2057400" cy="117474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FB2CF90B-63BC-6544-9FB4-A72410329261}" type="datetime1">
              <a:rPr lang="sv-SE" smtClean="0"/>
              <a:pPr>
                <a:spcAft>
                  <a:spcPts val="600"/>
                </a:spcAft>
              </a:pPr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775" y="4949520"/>
            <a:ext cx="2057400" cy="117474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C338348D-F2D3-AB47-AE2A-1D59B1E58D64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46341E2A-E56E-434F-BFA7-F4DA921754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1" y="1280719"/>
            <a:ext cx="3980569" cy="1761401"/>
          </a:xfrm>
          <a:noFill/>
        </p:spPr>
      </p:pic>
      <p:pic>
        <p:nvPicPr>
          <p:cNvPr id="23" name="Content Placeholder 22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6FD4A19A-7974-462F-B8A1-98671BAB604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556" y="1651929"/>
            <a:ext cx="623887" cy="62388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233CBB-0FAF-4E43-8D6C-2050979C398B}"/>
              </a:ext>
            </a:extLst>
          </p:cNvPr>
          <p:cNvSpPr txBox="1"/>
          <p:nvPr/>
        </p:nvSpPr>
        <p:spPr>
          <a:xfrm>
            <a:off x="4980718" y="285905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“Encoder”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5DCC02-A9B8-4680-A0AA-1C0890FFBCF9}"/>
              </a:ext>
            </a:extLst>
          </p:cNvPr>
          <p:cNvSpPr txBox="1"/>
          <p:nvPr/>
        </p:nvSpPr>
        <p:spPr>
          <a:xfrm>
            <a:off x="6074253" y="2857454"/>
            <a:ext cx="159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“Transformer”</a:t>
            </a:r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0112E-951A-444A-8AF1-7BAC55BABDB9}"/>
              </a:ext>
            </a:extLst>
          </p:cNvPr>
          <p:cNvSpPr txBox="1"/>
          <p:nvPr/>
        </p:nvSpPr>
        <p:spPr>
          <a:xfrm>
            <a:off x="7489396" y="286271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“Decoder”</a:t>
            </a:r>
            <a:endParaRPr lang="zh-CN" altLang="en-US" dirty="0"/>
          </a:p>
        </p:txBody>
      </p:sp>
      <p:pic>
        <p:nvPicPr>
          <p:cNvPr id="25" name="Picture 24" descr="A picture containing outdoor, building, green, roof&#10;&#10;Description automatically generated">
            <a:extLst>
              <a:ext uri="{FF2B5EF4-FFF2-40B4-BE49-F238E27FC236}">
                <a16:creationId xmlns:a16="http://schemas.microsoft.com/office/drawing/2014/main" id="{2EF7E0E4-AF7C-4907-8A53-A0EC5EEA8B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27" y="1639743"/>
            <a:ext cx="623887" cy="62388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1F4362-AFCC-41B5-AE9A-F0F3B77B35AA}"/>
              </a:ext>
            </a:extLst>
          </p:cNvPr>
          <p:cNvGrpSpPr/>
          <p:nvPr/>
        </p:nvGrpSpPr>
        <p:grpSpPr>
          <a:xfrm>
            <a:off x="6259298" y="1601797"/>
            <a:ext cx="1280884" cy="750774"/>
            <a:chOff x="6259298" y="824197"/>
            <a:chExt cx="1280884" cy="7507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887895-033F-4185-B810-F68D5B6D416A}"/>
                </a:ext>
              </a:extLst>
            </p:cNvPr>
            <p:cNvSpPr/>
            <p:nvPr/>
          </p:nvSpPr>
          <p:spPr>
            <a:xfrm>
              <a:off x="6259298" y="824197"/>
              <a:ext cx="1175657" cy="7507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8A6306-F8D0-4563-A933-7F77754D675D}"/>
                </a:ext>
              </a:extLst>
            </p:cNvPr>
            <p:cNvSpPr txBox="1"/>
            <p:nvPr/>
          </p:nvSpPr>
          <p:spPr>
            <a:xfrm>
              <a:off x="6370072" y="989419"/>
              <a:ext cx="1170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solidFill>
                    <a:schemeClr val="bg1"/>
                  </a:solidFill>
                </a:rPr>
                <a:t>ResNet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7A8C64-2A54-41AB-B1A5-5FA367B12F8E}"/>
              </a:ext>
            </a:extLst>
          </p:cNvPr>
          <p:cNvGrpSpPr/>
          <p:nvPr/>
        </p:nvGrpSpPr>
        <p:grpSpPr>
          <a:xfrm>
            <a:off x="5546533" y="1069945"/>
            <a:ext cx="1170110" cy="1763486"/>
            <a:chOff x="5546533" y="292345"/>
            <a:chExt cx="1170110" cy="1763486"/>
          </a:xfrm>
        </p:grpSpPr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1BC384CC-1FE1-442A-A9B0-A9610C11169C}"/>
                </a:ext>
              </a:extLst>
            </p:cNvPr>
            <p:cNvSpPr/>
            <p:nvPr/>
          </p:nvSpPr>
          <p:spPr>
            <a:xfrm rot="5400000">
              <a:off x="4967538" y="949116"/>
              <a:ext cx="1763486" cy="449943"/>
            </a:xfrm>
            <a:prstGeom prst="trapezoid">
              <a:avLst>
                <a:gd name="adj" fmla="val 112097"/>
              </a:avLst>
            </a:prstGeom>
            <a:solidFill>
              <a:srgbClr val="AFC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7341E5-915F-4392-94DF-D21F6ECF3E25}"/>
                </a:ext>
              </a:extLst>
            </p:cNvPr>
            <p:cNvSpPr txBox="1"/>
            <p:nvPr/>
          </p:nvSpPr>
          <p:spPr>
            <a:xfrm>
              <a:off x="5546533" y="1035585"/>
              <a:ext cx="1170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Conv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449ED7-4FC8-48D5-8A10-F59E952D0A03}"/>
              </a:ext>
            </a:extLst>
          </p:cNvPr>
          <p:cNvGrpSpPr/>
          <p:nvPr/>
        </p:nvGrpSpPr>
        <p:grpSpPr>
          <a:xfrm>
            <a:off x="7567852" y="1095441"/>
            <a:ext cx="1170110" cy="1763486"/>
            <a:chOff x="7567852" y="317841"/>
            <a:chExt cx="1170110" cy="1763486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10FBB8CB-2295-43D5-B4DE-97B501730273}"/>
                </a:ext>
              </a:extLst>
            </p:cNvPr>
            <p:cNvSpPr/>
            <p:nvPr/>
          </p:nvSpPr>
          <p:spPr>
            <a:xfrm rot="16200000">
              <a:off x="6976824" y="974612"/>
              <a:ext cx="1763486" cy="449943"/>
            </a:xfrm>
            <a:prstGeom prst="trapezoid">
              <a:avLst>
                <a:gd name="adj" fmla="val 11209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21F2823-DF20-438A-B1BB-54F9B5F9AA77}"/>
                </a:ext>
              </a:extLst>
            </p:cNvPr>
            <p:cNvSpPr txBox="1"/>
            <p:nvPr/>
          </p:nvSpPr>
          <p:spPr>
            <a:xfrm>
              <a:off x="7567852" y="1001606"/>
              <a:ext cx="1170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>
                  <a:solidFill>
                    <a:schemeClr val="bg1"/>
                  </a:solidFill>
                </a:rPr>
                <a:t>Transpose</a:t>
              </a: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Conv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Picture 36" descr="A picture containing outdoor, building, green, roof&#10;&#10;Description automatically generated">
            <a:extLst>
              <a:ext uri="{FF2B5EF4-FFF2-40B4-BE49-F238E27FC236}">
                <a16:creationId xmlns:a16="http://schemas.microsoft.com/office/drawing/2014/main" id="{832BCC86-33CA-45E0-988D-FBB5C43748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81" y="3495830"/>
            <a:ext cx="787434" cy="78743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70B554D-DB2F-4359-932E-CBA84770177D}"/>
              </a:ext>
            </a:extLst>
          </p:cNvPr>
          <p:cNvSpPr/>
          <p:nvPr/>
        </p:nvSpPr>
        <p:spPr>
          <a:xfrm>
            <a:off x="6700823" y="4070045"/>
            <a:ext cx="8360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y=1</a:t>
            </a:r>
          </a:p>
        </p:txBody>
      </p:sp>
      <p:sp>
        <p:nvSpPr>
          <p:cNvPr id="45" name="Rubrik 7">
            <a:extLst>
              <a:ext uri="{FF2B5EF4-FFF2-40B4-BE49-F238E27FC236}">
                <a16:creationId xmlns:a16="http://schemas.microsoft.com/office/drawing/2014/main" id="{C8A3731E-789C-41E7-84CE-AFE2EA88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3947401" cy="673874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Network Architectures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42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4" y="251752"/>
            <a:ext cx="7832712" cy="673874"/>
          </a:xfrm>
        </p:spPr>
        <p:txBody>
          <a:bodyPr anchor="ctr">
            <a:normAutofit/>
          </a:bodyPr>
          <a:lstStyle/>
          <a:p>
            <a:r>
              <a:rPr lang="en-US" altLang="zh-CN"/>
              <a:t>Network Architectures</a:t>
            </a:r>
            <a:endParaRPr lang="en-GB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4949520"/>
            <a:ext cx="2057400" cy="117474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FB2CF90B-63BC-6544-9FB4-A72410329261}" type="datetime1">
              <a:rPr lang="sv-SE" smtClean="0"/>
              <a:pPr>
                <a:spcAft>
                  <a:spcPts val="600"/>
                </a:spcAft>
              </a:pPr>
              <a:t>2021-05-26</a:t>
            </a:fld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775" y="4949520"/>
            <a:ext cx="2057400" cy="117474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C338348D-F2D3-AB47-AE2A-1D59B1E58D64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F18A1C-7E35-4D98-AD0A-181020E2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53" y="1220582"/>
            <a:ext cx="4927112" cy="33486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30CE94-D92A-4424-9870-1892705B22D4}"/>
              </a:ext>
            </a:extLst>
          </p:cNvPr>
          <p:cNvSpPr/>
          <p:nvPr/>
        </p:nvSpPr>
        <p:spPr>
          <a:xfrm>
            <a:off x="6042963" y="2571750"/>
            <a:ext cx="21112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98621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620A2E57-BC3E-D844-9964-DB4F161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EF9C6-C4AD-4249-81B5-57D2DCA87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8" y="1675257"/>
            <a:ext cx="2808060" cy="169808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D86030-E065-49DC-8BB9-D07F949BEC28}"/>
              </a:ext>
            </a:extLst>
          </p:cNvPr>
          <p:cNvSpPr/>
          <p:nvPr/>
        </p:nvSpPr>
        <p:spPr>
          <a:xfrm>
            <a:off x="3360056" y="1204510"/>
            <a:ext cx="1335315" cy="609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</a:t>
            </a:r>
            <a:endParaRPr lang="zh-CN" alt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AFE7783-1343-48E2-9C66-694E024B892D}"/>
              </a:ext>
            </a:extLst>
          </p:cNvPr>
          <p:cNvSpPr/>
          <p:nvPr/>
        </p:nvSpPr>
        <p:spPr>
          <a:xfrm>
            <a:off x="4796970" y="1411877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C6020-544B-4834-BE07-5B11BC1E9649}"/>
              </a:ext>
            </a:extLst>
          </p:cNvPr>
          <p:cNvSpPr/>
          <p:nvPr/>
        </p:nvSpPr>
        <p:spPr>
          <a:xfrm>
            <a:off x="5341256" y="1340184"/>
            <a:ext cx="943428" cy="303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Fake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5425B-76F7-4D0E-B633-8759E3ABA97F}"/>
              </a:ext>
            </a:extLst>
          </p:cNvPr>
          <p:cNvSpPr/>
          <p:nvPr/>
        </p:nvSpPr>
        <p:spPr>
          <a:xfrm>
            <a:off x="5341256" y="1948744"/>
            <a:ext cx="943428" cy="3039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7B0F28-689A-41A5-AF3C-84C29E7176D8}"/>
              </a:ext>
            </a:extLst>
          </p:cNvPr>
          <p:cNvSpPr/>
          <p:nvPr/>
        </p:nvSpPr>
        <p:spPr>
          <a:xfrm>
            <a:off x="6828972" y="1491104"/>
            <a:ext cx="1589314" cy="6096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Discriminator</a:t>
            </a:r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412A61-2DEA-4C12-A6D7-AF07D6D9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59" y="2524302"/>
            <a:ext cx="5171651" cy="67358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755C82D-57B3-4C01-9FDD-9B85734CF5F3}"/>
              </a:ext>
            </a:extLst>
          </p:cNvPr>
          <p:cNvSpPr/>
          <p:nvPr/>
        </p:nvSpPr>
        <p:spPr>
          <a:xfrm>
            <a:off x="6284684" y="1460167"/>
            <a:ext cx="4972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E92FD-8574-4991-ACD1-64F4185B0385}"/>
              </a:ext>
            </a:extLst>
          </p:cNvPr>
          <p:cNvSpPr txBox="1"/>
          <p:nvPr/>
        </p:nvSpPr>
        <p:spPr>
          <a:xfrm>
            <a:off x="4792429" y="3446416"/>
            <a:ext cx="270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adversarial loss</a:t>
            </a:r>
            <a:endParaRPr lang="zh-CN" altLang="en-US" sz="2400" dirty="0">
              <a:latin typeface="Cambria Math" panose="020405030504060302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538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>
            <a:extLst>
              <a:ext uri="{FF2B5EF4-FFF2-40B4-BE49-F238E27FC236}">
                <a16:creationId xmlns:a16="http://schemas.microsoft.com/office/drawing/2014/main" id="{620A2E57-BC3E-D844-9964-DB4F1615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92D5815-6AFC-734B-9E0C-0F2FEA63A4B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pPr/>
              <a:t>2021-05-26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87C319B-AA08-4D41-9648-6D635ED45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D86030-E065-49DC-8BB9-D07F949BEC28}"/>
              </a:ext>
            </a:extLst>
          </p:cNvPr>
          <p:cNvSpPr/>
          <p:nvPr/>
        </p:nvSpPr>
        <p:spPr>
          <a:xfrm>
            <a:off x="2085618" y="1412966"/>
            <a:ext cx="1335315" cy="6096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 A</a:t>
            </a:r>
            <a:r>
              <a:rPr lang="zh-CN" altLang="en-US" dirty="0"/>
              <a:t>→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AFE7783-1343-48E2-9C66-694E024B892D}"/>
              </a:ext>
            </a:extLst>
          </p:cNvPr>
          <p:cNvSpPr/>
          <p:nvPr/>
        </p:nvSpPr>
        <p:spPr>
          <a:xfrm>
            <a:off x="3562006" y="1652559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C6020-544B-4834-BE07-5B11BC1E9649}"/>
              </a:ext>
            </a:extLst>
          </p:cNvPr>
          <p:cNvSpPr/>
          <p:nvPr/>
        </p:nvSpPr>
        <p:spPr>
          <a:xfrm>
            <a:off x="4119888" y="1602001"/>
            <a:ext cx="943428" cy="303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FakeB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5425B-76F7-4D0E-B633-8759E3ABA97F}"/>
              </a:ext>
            </a:extLst>
          </p:cNvPr>
          <p:cNvSpPr/>
          <p:nvPr/>
        </p:nvSpPr>
        <p:spPr>
          <a:xfrm>
            <a:off x="479987" y="1571769"/>
            <a:ext cx="943428" cy="3039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RealA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55C82D-57B3-4C01-9FDD-9B85734CF5F3}"/>
              </a:ext>
            </a:extLst>
          </p:cNvPr>
          <p:cNvSpPr/>
          <p:nvPr/>
        </p:nvSpPr>
        <p:spPr>
          <a:xfrm>
            <a:off x="4433758" y="2711998"/>
            <a:ext cx="4972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E92FD-8574-4991-ACD1-64F4185B0385}"/>
              </a:ext>
            </a:extLst>
          </p:cNvPr>
          <p:cNvSpPr txBox="1"/>
          <p:nvPr/>
        </p:nvSpPr>
        <p:spPr>
          <a:xfrm>
            <a:off x="5193026" y="3776667"/>
            <a:ext cx="3612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cycle consistency loss</a:t>
            </a:r>
            <a:endParaRPr lang="zh-CN" altLang="en-US" sz="2400" dirty="0">
              <a:latin typeface="Cambria Math" panose="02040503050406030204" pitchFamily="18" charset="0"/>
              <a:ea typeface="+mj-e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2D256A-BF51-4213-AC95-CD8F0A86B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33" y="3524484"/>
            <a:ext cx="4041320" cy="96603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8F909A-B4A8-452F-A9A5-91FCB8CB0C18}"/>
              </a:ext>
            </a:extLst>
          </p:cNvPr>
          <p:cNvSpPr/>
          <p:nvPr/>
        </p:nvSpPr>
        <p:spPr>
          <a:xfrm>
            <a:off x="5722797" y="1447819"/>
            <a:ext cx="1335315" cy="6096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Generator</a:t>
            </a:r>
          </a:p>
          <a:p>
            <a:pPr algn="ctr"/>
            <a:r>
              <a:rPr lang="en-US" altLang="zh-CN" dirty="0"/>
              <a:t>B</a:t>
            </a:r>
            <a:r>
              <a:rPr lang="zh-CN" altLang="en-US" dirty="0"/>
              <a:t>→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53018DE-B8B6-4FDD-B7CF-6B5E206FF21C}"/>
              </a:ext>
            </a:extLst>
          </p:cNvPr>
          <p:cNvSpPr/>
          <p:nvPr/>
        </p:nvSpPr>
        <p:spPr>
          <a:xfrm>
            <a:off x="7159711" y="1655186"/>
            <a:ext cx="428172" cy="19486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8AB3BC7-441A-4FC5-8622-8EA7FDA40268}"/>
              </a:ext>
            </a:extLst>
          </p:cNvPr>
          <p:cNvSpPr/>
          <p:nvPr/>
        </p:nvSpPr>
        <p:spPr>
          <a:xfrm>
            <a:off x="1553125" y="1643696"/>
            <a:ext cx="428172" cy="1948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7EC262C-4488-4DCC-92DB-478F6EAD20A7}"/>
              </a:ext>
            </a:extLst>
          </p:cNvPr>
          <p:cNvSpPr/>
          <p:nvPr/>
        </p:nvSpPr>
        <p:spPr>
          <a:xfrm>
            <a:off x="5193026" y="1661189"/>
            <a:ext cx="428172" cy="19486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D225AD-E084-4D96-86BF-BECF4DC4BF0C}"/>
              </a:ext>
            </a:extLst>
          </p:cNvPr>
          <p:cNvSpPr/>
          <p:nvPr/>
        </p:nvSpPr>
        <p:spPr>
          <a:xfrm>
            <a:off x="7733027" y="1589167"/>
            <a:ext cx="943428" cy="3039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FakeA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811258-A93A-4E5F-B908-548E502766CD}"/>
              </a:ext>
            </a:extLst>
          </p:cNvPr>
          <p:cNvCxnSpPr/>
          <p:nvPr/>
        </p:nvCxnSpPr>
        <p:spPr>
          <a:xfrm>
            <a:off x="1064629" y="2057419"/>
            <a:ext cx="3158354" cy="93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653802-608B-4D01-A391-58715BA4C9A6}"/>
              </a:ext>
            </a:extLst>
          </p:cNvPr>
          <p:cNvCxnSpPr>
            <a:cxnSpLocks/>
          </p:cNvCxnSpPr>
          <p:nvPr/>
        </p:nvCxnSpPr>
        <p:spPr>
          <a:xfrm flipH="1">
            <a:off x="5041540" y="1938954"/>
            <a:ext cx="3189985" cy="112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61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cb025ba9a6ccf8fed139b5222f2a63b17a4791"/>
</p:tagLst>
</file>

<file path=ppt/theme/theme1.xml><?xml version="1.0" encoding="utf-8"?>
<a:theme xmlns:a="http://schemas.openxmlformats.org/drawingml/2006/main" name="KTH_PPT-mall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TH_PPT template 2014 flerfärgade_16_9_181002" id="{C2C482A2-B64F-1641-B856-45C1E0D0B04B}" vid="{B7923EE1-B23C-9F4E-BE98-4BD0CF59DB9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blue_16_9_181002 (002)</Template>
  <TotalTime>5090</TotalTime>
  <Words>240</Words>
  <Application>Microsoft Office PowerPoint</Application>
  <PresentationFormat>On-screen Show (16:9)</PresentationFormat>
  <Paragraphs>86</Paragraphs>
  <Slides>15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Systemtypsnitt</vt:lpstr>
      <vt:lpstr>Arial</vt:lpstr>
      <vt:lpstr>Calibri</vt:lpstr>
      <vt:lpstr>Cambria Math</vt:lpstr>
      <vt:lpstr>Consolas</vt:lpstr>
      <vt:lpstr>Courier New</vt:lpstr>
      <vt:lpstr>KTH_PPT-mall</vt:lpstr>
      <vt:lpstr>Photo-Anime Translation based on Cycle-Consistent Adversarial Networks</vt:lpstr>
      <vt:lpstr>PowerPoint Presentation</vt:lpstr>
      <vt:lpstr>PowerPoint Presentation</vt:lpstr>
      <vt:lpstr>Introduction</vt:lpstr>
      <vt:lpstr>Data: Real2Anime2</vt:lpstr>
      <vt:lpstr>Network Architectures</vt:lpstr>
      <vt:lpstr>Network Architectures</vt:lpstr>
      <vt:lpstr>Loss Functions</vt:lpstr>
      <vt:lpstr>Loss Functions</vt:lpstr>
      <vt:lpstr>Loss Functions</vt:lpstr>
      <vt:lpstr>Loss Functions</vt:lpstr>
      <vt:lpstr>Experiments and Results</vt:lpstr>
      <vt:lpstr>Training Stabilization and Fourier Analysis</vt:lpstr>
      <vt:lpstr>Comparison with latest works</vt:lpstr>
      <vt:lpstr>Thank you!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Jiarui Tan</cp:lastModifiedBy>
  <cp:revision>67</cp:revision>
  <cp:lastPrinted>2013-05-27T09:10:21Z</cp:lastPrinted>
  <dcterms:created xsi:type="dcterms:W3CDTF">2019-02-11T09:39:15Z</dcterms:created>
  <dcterms:modified xsi:type="dcterms:W3CDTF">2021-05-26T19:01:26Z</dcterms:modified>
</cp:coreProperties>
</file>